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1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4.xml" ContentType="application/vnd.openxmlformats-officedocument.theme+xml"/>
  <Override PartName="/ppt/theme/theme7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3.wmf" ContentType="image/x-wmf"/>
  <Override PartName="/ppt/media/image13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9.png" ContentType="image/png"/>
  <Override PartName="/ppt/comments/comment5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</p:sldIdLst>
  <p:sldSz cx="12192000" cy="6858000"/>
  <p:notesSz cx="7559675" cy="10691813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" Target="slides/slide1.xml"/><Relationship Id="rId43" Type="http://schemas.openxmlformats.org/officeDocument/2006/relationships/slide" Target="slides/slide2.xml"/><Relationship Id="rId44" Type="http://schemas.openxmlformats.org/officeDocument/2006/relationships/slide" Target="slides/slide3.xml"/><Relationship Id="rId45" Type="http://schemas.openxmlformats.org/officeDocument/2006/relationships/slide" Target="slides/slide4.xml"/><Relationship Id="rId46" Type="http://schemas.openxmlformats.org/officeDocument/2006/relationships/slide" Target="slides/slide5.xml"/><Relationship Id="rId47" Type="http://schemas.openxmlformats.org/officeDocument/2006/relationships/slide" Target="slides/slide6.xml"/><Relationship Id="rId48" Type="http://schemas.openxmlformats.org/officeDocument/2006/relationships/slide" Target="slides/slide7.xml"/><Relationship Id="rId49" Type="http://schemas.openxmlformats.org/officeDocument/2006/relationships/presProps" Target="presProps.xml"/><Relationship Id="rId50" Type="http://schemas.openxmlformats.org/officeDocument/2006/relationships/commentAuthors" Target="commentAuthors.xml"/>
</Relationships>
</file>

<file path=ppt/comments/comment5.xml><?xml version="1.0" encoding="utf-8"?>
<p:cmLst xmlns:p="http://schemas.openxmlformats.org/presentationml/2006/main">
  <p:cm authorId="0" dt="2025-01-10T21:18:15.000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1B0A0A-3C1F-447C-811D-B169E9EB4C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21CC96D-4911-487D-B9EA-23160BC49F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8590988C-4B85-47AE-BC83-1C3B5A8FA0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D9FFA73A-E9DB-4EA2-B4A7-177A01896A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F05B5A14-E16A-4D0B-B4AF-AB8F0DF5A9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0D6BB50A-7CDD-410D-BE41-D44C9EDD25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FDBADAD1-8FFA-4B9B-8B00-E4BB2F24D0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B58BC17E-0205-4CA5-A06B-7B1C4D6207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05EE2932-C876-4A65-951F-2D75F65732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B90DD919-5EE0-4D95-99C8-0C672B6F3D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48D81730-3C9F-447B-9904-C6BA9DCA5B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50A12B-B8F6-4B9B-8C1B-6F244F74A1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7333B470-1DCC-4FE6-9372-A1915A6400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FFBA75B5-B815-485F-96C4-A664421D27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058A76B1-F898-4025-8EF7-20941A76B5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70066B15-C802-4C7C-96A3-6C0772B75D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F7E64E55-A831-4052-9CD1-6C003A6D44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CAB36DC4-6AB3-4E67-A042-3ECDF05554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5585CE69-964E-490F-9647-4CBE46FFEB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F4B1D7D8-CFA0-421D-A832-99C581F88E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6DE331BF-ED59-4CEC-837F-9F747FC0F7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0CF9B1EC-AC10-4FF5-93E6-D57DED3275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9D4ADA-6BF6-4787-A76D-DE637EC1D5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9D5125C4-7AC3-4E99-9448-D086D4E8BD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3CB13045-3DD4-4776-9F47-88C7426CF5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3D6BC214-92F3-4E0F-8701-0DE03BDD3B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6E48D76F-3D9C-4C56-BD25-5744539B25F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3602C3F4-40BF-4067-9EF7-FFAE452174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4486FC0E-D141-41B8-B0FF-37056C21CE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6C406675-D376-4E2A-9147-00E553B1D6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2D127E48-E915-4B3B-9180-5C9B2F7835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346B0000-B6CF-470D-957A-D8D4196A4C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258F25F4-22D2-413A-8DD6-762A8812D7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D78BAD2-482C-4FCD-875D-54CC9D2759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63A0965C-4400-4C23-AFFD-A4692C1BF9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3891856C-9B17-401F-9B85-2EA7EBA462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4A04773-42BE-448C-B581-9C408727F5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F751F88-0908-45AC-9A9B-D2CA90AACD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7EB2084-A287-4173-B88B-3BE37A78D9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95CEE22-57A2-4F3D-99FD-E3EAD30D17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527AFF3-521B-46ED-ADC5-D68D6D19F5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8B80B7-6AC0-4AD0-AD16-E3D00C35B7E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08AEBF-F509-4650-BAF5-E0573385867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5EB63F-107B-40B9-B32E-F47BAAB8FE8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CCF8A3-D2E3-471D-BF8C-25FCCDF8398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4C0CB6-7DA6-409F-9DD9-F48266A8F81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FD506CE-902B-403D-B407-87A50D3FD52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E28403-35B6-4BA0-9759-4C1E865E972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CFEB15-4365-4E88-A5E5-C6E653FED5C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677975-6403-4910-9A31-B5CB7BB311D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F640D3B-64F2-4B38-9EDE-A276812B5CA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972F97-3152-45B6-A38D-907911149F6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61FA511-8AD9-40AF-970B-5567F30A23C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7AE227-952B-4FD0-9071-3284D85CF58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114C82-62F8-476C-A7D3-33150A394BD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C21536-D2A3-4513-B893-CBA73FB0F1D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C54CCC-B3F5-4C6A-998A-E8316351F6C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884B2E-815A-442C-B69F-744A928E0A4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D9083A-4835-4311-91DF-63A15117063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F693391-55B6-40E6-8B47-60986096F9F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77E324-DA7E-470E-B9BE-17C16ED75BC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3B3F7E-59A8-4531-8B9E-D9A6CFC38B9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6ED8FE-B5D6-4A54-B64B-9FFBBB8AE7A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BE217A-94A7-4B09-8F0A-71F7644FC24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7F4F263-FCBA-490C-834D-C65151133CA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10DA71-CE8B-451D-8CC0-A3D1141B648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D4FBDC-2237-40FE-BA85-C1EEEEAE61E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C23624C-6F83-44DD-949E-73311DF4A91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4A2A8FC-5F2E-419C-9648-F7EB82C11BB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21679B-A579-4248-A524-36CC16CEA0E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BE24CC-616E-43FC-B11E-18405854A16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11CCAC-15F8-45CF-82C6-4B7AEC65073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F0A20B-085F-4FB9-A495-99BFD0699E4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018DF8-06A2-4E76-AE62-4B65E5D0879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95C579-67C9-4BDC-BF76-92D89836AC5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4E727D-7C06-4763-A628-EFC865CD064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  <p:sldLayoutId id="2147483728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BE5AB7-D60B-44AF-9DA8-3D739D44B06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0325C9-97E6-4C90-9A9D-9AFA9E8B73E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AADE3AA-21D3-4211-9C77-57CCC2F1B41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C26BE2-914A-4643-9F7C-CDF5D80BDDA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ACBF236-2962-440C-B8D2-C42951A1287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6.xml"/><Relationship Id="rId7" Type="http://schemas.openxmlformats.org/officeDocument/2006/relationships/comments" Target="../comments/commen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Прямоугольник 1"/>
          <p:cNvSpPr/>
          <p:nvPr/>
        </p:nvSpPr>
        <p:spPr>
          <a:xfrm>
            <a:off x="-39240" y="-203040"/>
            <a:ext cx="1284840" cy="713592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4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4200" cy="685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15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7440" cy="685188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216" name="Скругленный прямоугольник 7"/>
          <p:cNvSpPr/>
          <p:nvPr/>
        </p:nvSpPr>
        <p:spPr>
          <a:xfrm>
            <a:off x="698760" y="626400"/>
            <a:ext cx="10789560" cy="104148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17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6480" cy="50544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7"/>
          <p:cNvSpPr/>
          <p:nvPr/>
        </p:nvSpPr>
        <p:spPr>
          <a:xfrm>
            <a:off x="698760" y="1955160"/>
            <a:ext cx="1087884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Cтратегия вирусного генома</a:t>
            </a:r>
            <a:br>
              <a:rPr sz="4400"/>
            </a:b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ДНК содержащих вирусов.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TextBox 18"/>
          <p:cNvSpPr/>
          <p:nvPr/>
        </p:nvSpPr>
        <p:spPr>
          <a:xfrm>
            <a:off x="565920" y="5563440"/>
            <a:ext cx="91987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TextBox 19"/>
          <p:cNvSpPr/>
          <p:nvPr/>
        </p:nvSpPr>
        <p:spPr>
          <a:xfrm rot="16200000">
            <a:off x="10747080" y="954360"/>
            <a:ext cx="1041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2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24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5" name="TextBox 25"/>
          <p:cNvSpPr/>
          <p:nvPr/>
        </p:nvSpPr>
        <p:spPr>
          <a:xfrm>
            <a:off x="375480" y="376920"/>
            <a:ext cx="159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TextBox 26"/>
          <p:cNvSpPr/>
          <p:nvPr/>
        </p:nvSpPr>
        <p:spPr>
          <a:xfrm>
            <a:off x="1974960" y="376920"/>
            <a:ext cx="2247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УМНЫЕ СЛОВА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TextBox 27"/>
          <p:cNvSpPr/>
          <p:nvPr/>
        </p:nvSpPr>
        <p:spPr>
          <a:xfrm rot="16200000">
            <a:off x="11180160" y="5517360"/>
            <a:ext cx="1100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TextBox 28"/>
          <p:cNvSpPr/>
          <p:nvPr/>
        </p:nvSpPr>
        <p:spPr>
          <a:xfrm>
            <a:off x="11512080" y="6314400"/>
            <a:ext cx="417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9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30" name="TextBox 31"/>
          <p:cNvSpPr/>
          <p:nvPr/>
        </p:nvSpPr>
        <p:spPr>
          <a:xfrm>
            <a:off x="7426080" y="1182600"/>
            <a:ext cx="3454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УМНЫЕ СЛОВА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1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2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3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34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sp>
        <p:nvSpPr>
          <p:cNvPr id="235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6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3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cxnSp>
        <p:nvCxnSpPr>
          <p:cNvPr id="238" name="Прямая соединительная линия 1"/>
          <p:cNvCxnSpPr/>
          <p:nvPr/>
        </p:nvCxnSpPr>
        <p:spPr>
          <a:xfrm>
            <a:off x="7214040" y="944640"/>
            <a:ext cx="4680" cy="524952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39" name=""/>
          <p:cNvSpPr/>
          <p:nvPr/>
        </p:nvSpPr>
        <p:spPr>
          <a:xfrm>
            <a:off x="3020400" y="2167560"/>
            <a:ext cx="601704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40" name=""/>
          <p:cNvSpPr/>
          <p:nvPr/>
        </p:nvSpPr>
        <p:spPr>
          <a:xfrm>
            <a:off x="7437240" y="2481120"/>
            <a:ext cx="4359960" cy="21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41" name=""/>
          <p:cNvSpPr/>
          <p:nvPr/>
        </p:nvSpPr>
        <p:spPr>
          <a:xfrm>
            <a:off x="7426080" y="1589400"/>
            <a:ext cx="4297320" cy="60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Репликативный интермедиат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: промежуточная копия вирусного генома, используемая для репликации.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IE-гены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(самые ранние гены): активируются сразу после проникновения вируса в клетку.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Ранние гены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(early genes): кодируют белки, регулирующие репликацию вирусного генома.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Поздние гены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(late genes): кодируют белки, необходимые для морфогенеза вириона.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Варианты репликаз: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Хозяйские (клеточные).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Вирусные, синтезированные после проникновения генома.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Вирусные, доставленные в клетку с геномом.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4"/>
          <a:stretch/>
        </p:blipFill>
        <p:spPr>
          <a:xfrm>
            <a:off x="361800" y="1572840"/>
            <a:ext cx="6708240" cy="4052520"/>
          </a:xfrm>
          <a:prstGeom prst="rect">
            <a:avLst/>
          </a:prstGeom>
          <a:ln w="0">
            <a:noFill/>
          </a:ln>
        </p:spPr>
      </p:pic>
      <p:sp>
        <p:nvSpPr>
          <p:cNvPr id="243" name=""/>
          <p:cNvSpPr/>
          <p:nvPr/>
        </p:nvSpPr>
        <p:spPr>
          <a:xfrm>
            <a:off x="207360" y="5482440"/>
            <a:ext cx="58665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1. Cтратегии вирусного генома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45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6" name="TextBox 26"/>
          <p:cNvSpPr/>
          <p:nvPr/>
        </p:nvSpPr>
        <p:spPr>
          <a:xfrm>
            <a:off x="1971000" y="543600"/>
            <a:ext cx="241236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TextBox 27"/>
          <p:cNvSpPr/>
          <p:nvPr/>
        </p:nvSpPr>
        <p:spPr>
          <a:xfrm rot="16200000">
            <a:off x="11180160" y="5517360"/>
            <a:ext cx="1100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TextBox 28"/>
          <p:cNvSpPr/>
          <p:nvPr/>
        </p:nvSpPr>
        <p:spPr>
          <a:xfrm>
            <a:off x="11512080" y="6314400"/>
            <a:ext cx="417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9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0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1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2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53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cxnSp>
        <p:nvCxnSpPr>
          <p:cNvPr id="254" name="Прямая соединительная линия 36"/>
          <p:cNvCxnSpPr/>
          <p:nvPr/>
        </p:nvCxnSpPr>
        <p:spPr>
          <a:xfrm>
            <a:off x="6073560" y="1023120"/>
            <a:ext cx="4680" cy="524952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55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6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5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6121800" y="1927800"/>
            <a:ext cx="5224680" cy="23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Вирусная репродукция внутри клетки-хозяина включает три ключевых события: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Репликация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геномной нуклеиновой кислоты, которая происходит либо на оригинальной матрице генома, либо через репликативный интермедиат.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Биосинтез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вирусных структурных белков, осуществляемый с помощью аппарата трансляции клетки-хозяина, с использованием вирусной мРНК.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Сборка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нуклеокапсида и формирование зрелых вирионов.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Транскрипция и репликация вирусного генома разделяются на три фазы: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Пререпликативная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(активация самых ранних генов IE).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Репликативная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(синтез ранних белков и репликация генома).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Пострепликативная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(синтез поздних белков для морфогенеза вириона).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TextBox 1"/>
          <p:cNvSpPr/>
          <p:nvPr/>
        </p:nvSpPr>
        <p:spPr>
          <a:xfrm>
            <a:off x="375480" y="376920"/>
            <a:ext cx="159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TextBox 5"/>
          <p:cNvSpPr/>
          <p:nvPr/>
        </p:nvSpPr>
        <p:spPr>
          <a:xfrm>
            <a:off x="6280920" y="1215720"/>
            <a:ext cx="4377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Общая картина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140760" y="5537880"/>
            <a:ext cx="58665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2. Расширенная центральная догма малекулярной биологии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4"/>
          <a:stretch/>
        </p:blipFill>
        <p:spPr>
          <a:xfrm>
            <a:off x="560520" y="1295640"/>
            <a:ext cx="3143520" cy="390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rcRect l="0" t="60614" r="0" b="0"/>
          <a:stretch/>
        </p:blipFill>
        <p:spPr>
          <a:xfrm>
            <a:off x="5012280" y="2137320"/>
            <a:ext cx="3970080" cy="1545480"/>
          </a:xfrm>
          <a:prstGeom prst="rect">
            <a:avLst/>
          </a:prstGeom>
          <a:ln w="0">
            <a:noFill/>
          </a:ln>
        </p:spPr>
      </p:pic>
      <p:pic>
        <p:nvPicPr>
          <p:cNvPr id="264" name="Рисунок 23" descr=""/>
          <p:cNvPicPr/>
          <p:nvPr/>
        </p:nvPicPr>
        <p:blipFill>
          <a:blip r:embed="rId2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65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6" name="TextBox 26"/>
          <p:cNvSpPr/>
          <p:nvPr/>
        </p:nvSpPr>
        <p:spPr>
          <a:xfrm>
            <a:off x="2175120" y="489960"/>
            <a:ext cx="241236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 </a:t>
            </a: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dsДНК-вирусы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TextBox 27"/>
          <p:cNvSpPr/>
          <p:nvPr/>
        </p:nvSpPr>
        <p:spPr>
          <a:xfrm rot="16200000">
            <a:off x="11180160" y="5517360"/>
            <a:ext cx="1100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TextBox 28"/>
          <p:cNvSpPr/>
          <p:nvPr/>
        </p:nvSpPr>
        <p:spPr>
          <a:xfrm>
            <a:off x="11512080" y="6314400"/>
            <a:ext cx="417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69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70" name="TextBox 31"/>
          <p:cNvSpPr/>
          <p:nvPr/>
        </p:nvSpPr>
        <p:spPr>
          <a:xfrm>
            <a:off x="8589240" y="1643040"/>
            <a:ext cx="2665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днДНК вирусы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1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2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3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74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cxnSp>
        <p:nvCxnSpPr>
          <p:cNvPr id="275" name="Прямая соединительная линия 36"/>
          <p:cNvCxnSpPr/>
          <p:nvPr/>
        </p:nvCxnSpPr>
        <p:spPr>
          <a:xfrm>
            <a:off x="8429040" y="988920"/>
            <a:ext cx="4680" cy="52498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76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7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78" name="Picture 5" descr=""/>
          <p:cNvPicPr/>
          <p:nvPr/>
        </p:nvPicPr>
        <p:blipFill>
          <a:blip r:embed="rId4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sp>
        <p:nvSpPr>
          <p:cNvPr id="279" name="TextBox 18"/>
          <p:cNvSpPr/>
          <p:nvPr/>
        </p:nvSpPr>
        <p:spPr>
          <a:xfrm>
            <a:off x="460800" y="4905360"/>
            <a:ext cx="61452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3. Цикл герпесрируса (HSV)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8511120" y="2184840"/>
            <a:ext cx="2372400" cy="32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Пример: Herpesviridae (герпесвирусы)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Эти вирусы имеют двунитевую ДНК и используют клеточные ферменты для репликации и транскрипции. Примером является вирус простого герпеса (Herpes simplex virus, HSV).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TextBox 2"/>
          <p:cNvSpPr/>
          <p:nvPr/>
        </p:nvSpPr>
        <p:spPr>
          <a:xfrm>
            <a:off x="375480" y="376920"/>
            <a:ext cx="159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5"/>
          <a:stretch/>
        </p:blipFill>
        <p:spPr>
          <a:xfrm>
            <a:off x="498240" y="1192680"/>
            <a:ext cx="7608600" cy="49428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6"/>
          <a:srcRect l="0" t="0" r="0" b="41114"/>
          <a:stretch/>
        </p:blipFill>
        <p:spPr>
          <a:xfrm>
            <a:off x="361080" y="2208240"/>
            <a:ext cx="4462200" cy="259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85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6" name="TextBox 26"/>
          <p:cNvSpPr/>
          <p:nvPr/>
        </p:nvSpPr>
        <p:spPr>
          <a:xfrm>
            <a:off x="1809720" y="376920"/>
            <a:ext cx="2412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dsДНК-параретровирусы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TextBox 27"/>
          <p:cNvSpPr/>
          <p:nvPr/>
        </p:nvSpPr>
        <p:spPr>
          <a:xfrm rot="16200000">
            <a:off x="11180160" y="5517360"/>
            <a:ext cx="1100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TextBox 28"/>
          <p:cNvSpPr/>
          <p:nvPr/>
        </p:nvSpPr>
        <p:spPr>
          <a:xfrm>
            <a:off x="11512080" y="6314400"/>
            <a:ext cx="417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9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0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1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2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93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cxnSp>
        <p:nvCxnSpPr>
          <p:cNvPr id="294" name="Прямая соединительная линия 36"/>
          <p:cNvCxnSpPr/>
          <p:nvPr/>
        </p:nvCxnSpPr>
        <p:spPr>
          <a:xfrm>
            <a:off x="6895080" y="989640"/>
            <a:ext cx="4680" cy="524952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95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6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9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>
            <a:off x="8060760" y="2810880"/>
            <a:ext cx="3464280" cy="40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99" name=""/>
          <p:cNvSpPr/>
          <p:nvPr/>
        </p:nvSpPr>
        <p:spPr>
          <a:xfrm>
            <a:off x="702720" y="6058440"/>
            <a:ext cx="5603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4. Онтогенез HBV и HDV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04640" y="1307880"/>
            <a:ext cx="3596400" cy="18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1" name=""/>
          <p:cNvSpPr/>
          <p:nvPr/>
        </p:nvSpPr>
        <p:spPr>
          <a:xfrm>
            <a:off x="7414560" y="1343160"/>
            <a:ext cx="3391200" cy="42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Двунитевые ДНК-параретровирусы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TextBox 3"/>
          <p:cNvSpPr/>
          <p:nvPr/>
        </p:nvSpPr>
        <p:spPr>
          <a:xfrm>
            <a:off x="375480" y="376920"/>
            <a:ext cx="159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7171200" y="1769400"/>
            <a:ext cx="4429440" cy="13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Пример: Hepadnaviridae (гепаднавирусы)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Примером является вирус гепатита B (Hepatitis B virus, HBV), который имеет частично двунитевую ДНК и использует обратную транскриптазу для репликации.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4"/>
          <a:stretch/>
        </p:blipFill>
        <p:spPr>
          <a:xfrm>
            <a:off x="1190160" y="1561320"/>
            <a:ext cx="5665680" cy="4260240"/>
          </a:xfrm>
          <a:prstGeom prst="rect">
            <a:avLst/>
          </a:prstGeom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5"/>
          <a:stretch/>
        </p:blipFill>
        <p:spPr>
          <a:xfrm>
            <a:off x="300960" y="1122840"/>
            <a:ext cx="6227640" cy="39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528120" y="1196640"/>
            <a:ext cx="6172560" cy="5311080"/>
          </a:xfrm>
          <a:prstGeom prst="rect">
            <a:avLst/>
          </a:prstGeom>
          <a:ln w="0">
            <a:noFill/>
          </a:ln>
        </p:spPr>
      </p:pic>
      <p:pic>
        <p:nvPicPr>
          <p:cNvPr id="307" name="Рисунок 23" descr=""/>
          <p:cNvPicPr/>
          <p:nvPr/>
        </p:nvPicPr>
        <p:blipFill>
          <a:blip r:embed="rId2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308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9" name="TextBox 26"/>
          <p:cNvSpPr/>
          <p:nvPr/>
        </p:nvSpPr>
        <p:spPr>
          <a:xfrm>
            <a:off x="1724400" y="360000"/>
            <a:ext cx="24123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  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ssDNA вирусы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0" name="TextBox 27"/>
          <p:cNvSpPr/>
          <p:nvPr/>
        </p:nvSpPr>
        <p:spPr>
          <a:xfrm rot="16200000">
            <a:off x="11180160" y="5517360"/>
            <a:ext cx="1100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TextBox 28"/>
          <p:cNvSpPr/>
          <p:nvPr/>
        </p:nvSpPr>
        <p:spPr>
          <a:xfrm>
            <a:off x="11512080" y="6314400"/>
            <a:ext cx="417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12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313" name="TextBox 31"/>
          <p:cNvSpPr/>
          <p:nvPr/>
        </p:nvSpPr>
        <p:spPr>
          <a:xfrm>
            <a:off x="6723360" y="1272600"/>
            <a:ext cx="4364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Oднонитевые ДНК-вирусы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14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15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16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17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cxnSp>
        <p:nvCxnSpPr>
          <p:cNvPr id="318" name="Прямая соединительная линия 36"/>
          <p:cNvCxnSpPr/>
          <p:nvPr/>
        </p:nvCxnSpPr>
        <p:spPr>
          <a:xfrm>
            <a:off x="6807600" y="988200"/>
            <a:ext cx="4680" cy="524952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319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0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21" name="Picture 5" descr=""/>
          <p:cNvPicPr/>
          <p:nvPr/>
        </p:nvPicPr>
        <p:blipFill>
          <a:blip r:embed="rId4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sp>
        <p:nvSpPr>
          <p:cNvPr id="322" name=""/>
          <p:cNvSpPr/>
          <p:nvPr/>
        </p:nvSpPr>
        <p:spPr>
          <a:xfrm>
            <a:off x="6224760" y="1767600"/>
            <a:ext cx="5365800" cy="82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23" name="Прямоугольник 4"/>
          <p:cNvSpPr/>
          <p:nvPr/>
        </p:nvSpPr>
        <p:spPr>
          <a:xfrm>
            <a:off x="6894720" y="1844280"/>
            <a:ext cx="5126760" cy="16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Пример: Parvoviridae (паровирусы)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Примером является парвовирус B19, который имеет однонитевую ДНК и использует клеточные ферменты для репликации и транскрипции.</a:t>
            </a:r>
            <a:br>
              <a:rPr sz="1400"/>
            </a:br>
            <a:br>
              <a:rPr sz="1400"/>
            </a:b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TextBox 4"/>
          <p:cNvSpPr/>
          <p:nvPr/>
        </p:nvSpPr>
        <p:spPr>
          <a:xfrm>
            <a:off x="375480" y="376920"/>
            <a:ext cx="159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852240" y="3319200"/>
            <a:ext cx="4804200" cy="108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</a:rPr>
              <a:t>При взаимодействии с рецепторами клетки (2) вирус проникает в цитоплазму клетки (3), а затем в ядро (4), где происходит репликация, приводящая к формированию двухцепочечной ДНК (7b), с которой считываются мРНК (9) вирусных белков. Двухцепочечная ДНК также необходима для формирования тетрамерной структуры (7с), которая разрезается белком NS-1 в одноцепочечную форму и встраивается в новые вирусные частицы (7e). Выход вирусных частиц из клетки сопровождается ее лизисом.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5"/>
          <a:stretch/>
        </p:blipFill>
        <p:spPr>
          <a:xfrm>
            <a:off x="6938640" y="4500720"/>
            <a:ext cx="5589720" cy="39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Скругленный прямоугольник 2"/>
          <p:cNvSpPr/>
          <p:nvPr/>
        </p:nvSpPr>
        <p:spPr>
          <a:xfrm>
            <a:off x="663120" y="1015920"/>
            <a:ext cx="10861200" cy="49863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28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3080" cy="448200"/>
          </a:xfrm>
          <a:prstGeom prst="rect">
            <a:avLst/>
          </a:prstGeom>
          <a:ln w="0">
            <a:noFill/>
          </a:ln>
        </p:spPr>
      </p:pic>
      <p:sp>
        <p:nvSpPr>
          <p:cNvPr id="329" name="TextBox 9"/>
          <p:cNvSpPr/>
          <p:nvPr/>
        </p:nvSpPr>
        <p:spPr>
          <a:xfrm>
            <a:off x="2054880" y="5426640"/>
            <a:ext cx="8077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0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2"/>
          <a:stretch/>
        </p:blipFill>
        <p:spPr>
          <a:xfrm>
            <a:off x="3749040" y="2206440"/>
            <a:ext cx="4759560" cy="247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4846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2025-01-12T22:09:37Z</dcterms:modified>
  <cp:revision>83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